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23" r:id="rId15"/>
    <p:sldId id="326" r:id="rId16"/>
    <p:sldId id="325" r:id="rId17"/>
    <p:sldId id="327" r:id="rId18"/>
    <p:sldId id="328" r:id="rId19"/>
    <p:sldId id="329" r:id="rId20"/>
    <p:sldId id="331" r:id="rId21"/>
    <p:sldId id="320" r:id="rId22"/>
    <p:sldId id="319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311" r:id="rId31"/>
    <p:sldId id="310" r:id="rId32"/>
    <p:sldId id="268" r:id="rId33"/>
    <p:sldId id="322" r:id="rId34"/>
    <p:sldId id="330" r:id="rId35"/>
    <p:sldId id="302" r:id="rId36"/>
    <p:sldId id="303" r:id="rId37"/>
    <p:sldId id="304" r:id="rId38"/>
    <p:sldId id="305" r:id="rId39"/>
    <p:sldId id="321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6" r:id="rId56"/>
    <p:sldId id="287" r:id="rId57"/>
    <p:sldId id="285" r:id="rId58"/>
    <p:sldId id="289" r:id="rId59"/>
    <p:sldId id="290" r:id="rId60"/>
    <p:sldId id="306" r:id="rId61"/>
    <p:sldId id="307" r:id="rId62"/>
    <p:sldId id="308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1" dt="2020-02-25T21:30:26.788"/>
    <p1510:client id="{C643F399-A589-4D87-8BE5-B506701DBFC7}" v="98" dt="2020-02-25T14:18:54.882"/>
    <p1510:client id="{E279BD2F-802A-41E7-867D-4EF8B30F274C}" v="771" dt="2020-02-24T23:33:29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43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641" v="124" actId="2696"/>
        <pc:sldMkLst>
          <pc:docMk/>
          <pc:sldMk cId="1090930562" sldId="302"/>
        </pc:sldMkLst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addSp delSp modSp add">
        <pc:chgData name="Gergely Kalapos" userId="b905280d056d6229" providerId="LiveId" clId="{C643F399-A589-4D87-8BE5-B506701DBFC7}" dt="2020-02-25T13:59:42.380" v="179" actId="14100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</pc:sldChg>
      <pc:sldChg chg="addSp delSp modSp add">
        <pc:chgData name="Gergely Kalapos" userId="b905280d056d6229" providerId="LiveId" clId="{C643F399-A589-4D87-8BE5-B506701DBFC7}" dt="2020-02-25T14:19:37.758" v="197" actId="14100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</pc:sldChg>
      <pc:sldChg chg="del">
        <pc:chgData name="Gergely Kalapos" userId="b905280d056d6229" providerId="LiveId" clId="{C643F399-A589-4D87-8BE5-B506701DBFC7}" dt="2020-02-25T12:07:43.734" v="127" actId="2696"/>
        <pc:sldMkLst>
          <pc:docMk/>
          <pc:sldMk cId="2449866224" sldId="305"/>
        </pc:sldMkLst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LiveId" clId="{4F12E515-501C-4174-951B-BB37B9CCC2B1}"/>
    <pc:docChg chg="delSld modSld sldOrd">
      <pc:chgData name="Gergely Kalapos" userId="b905280d056d6229" providerId="LiveId" clId="{4F12E515-501C-4174-951B-BB37B9CCC2B1}" dt="2020-02-25T22:07:50.910" v="102" actId="2696"/>
      <pc:docMkLst>
        <pc:docMk/>
      </pc:docMkLst>
      <pc:sldChg chg="modSp">
        <pc:chgData name="Gergely Kalapos" userId="b905280d056d6229" providerId="LiveId" clId="{4F12E515-501C-4174-951B-BB37B9CCC2B1}" dt="2020-02-25T21:45:28.265" v="19" actId="20577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5T21:45:28.265" v="1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ipsytipsy/status/1044666259898593282?lang=e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7xQom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guide/en/apm/agent/dotnet/current/public-api.html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ksf65E" TargetMode="External"/><Relationship Id="rId9" Type="http://schemas.openxmlformats.org/officeDocument/2006/relationships/hyperlink" Target="https://www.w3.org/TR/trace-context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StateOfObservabilityInDot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kalapos.ne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 Pillars of Observability"/>
          <p:cNvSpPr txBox="1">
            <a:spLocks noGrp="1"/>
          </p:cNvSpPr>
          <p:nvPr>
            <p:ph type="title"/>
          </p:nvPr>
        </p:nvSpPr>
        <p:spPr>
          <a:xfrm>
            <a:off x="-162616" y="504743"/>
            <a:ext cx="15609094" cy="1657514"/>
          </a:xfrm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r>
              <a:t>3 Pillars of Observability</a:t>
            </a:r>
          </a:p>
        </p:txBody>
      </p:sp>
      <p:sp>
        <p:nvSpPr>
          <p:cNvPr id="218" name="Source: https://twitter.com/mipsytipsy/status/1044666259898593282?lang=en"/>
          <p:cNvSpPr txBox="1"/>
          <p:nvPr/>
        </p:nvSpPr>
        <p:spPr>
          <a:xfrm>
            <a:off x="1736056" y="11856957"/>
            <a:ext cx="1641348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3700" b="0"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hlinkClick r:id="rId2"/>
              </a:rPr>
              <a:t>Source: https://twitter.com/mipsytipsy/status/1044666259898593282?lang=en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11" y="2406385"/>
            <a:ext cx="18082912" cy="948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954403"/>
          </a:xfrm>
          <a:prstGeom prst="rect">
            <a:avLst/>
          </a:prstGeom>
        </p:spPr>
        <p:txBody>
          <a:bodyPr lIns="243898" tIns="243898" rIns="243898" bIns="243898"/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>
                <a:solidFill>
                  <a:srgbClr val="F16000"/>
                </a:solidFill>
              </a:rPr>
              <a:t>Gergely Kalapos</a:t>
            </a:r>
            <a:br>
              <a:rPr>
                <a:solidFill>
                  <a:srgbClr val="F16000"/>
                </a:solidFill>
              </a:rPr>
            </a:br>
            <a:br/>
            <a:r>
              <a:rPr sz="4928">
                <a:solidFill>
                  <a:srgbClr val="47C2BA"/>
                </a:solidFill>
              </a:rPr>
              <a:t>Web: http://kalapos.net</a:t>
            </a:r>
            <a:br>
              <a:rPr sz="4928">
                <a:solidFill>
                  <a:srgbClr val="47C2BA"/>
                </a:solidFill>
              </a:rPr>
            </a:br>
            <a:r>
              <a:rPr sz="4928">
                <a:solidFill>
                  <a:srgbClr val="47C2BA"/>
                </a:solidFill>
              </a:rPr>
              <a:t>Twitter: @gregkalapos</a:t>
            </a: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1176868" y="1624406"/>
            <a:ext cx="13019894" cy="9857594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Loves OpenSource, works in a distributed team</a:t>
            </a:r>
            <a:br/>
            <a:br/>
            <a:endParaRPr/>
          </a:p>
        </p:txBody>
      </p:sp>
      <p:sp>
        <p:nvSpPr>
          <p:cNvPr id="179" name="Straight Connector 4"/>
          <p:cNvSpPr/>
          <p:nvPr/>
        </p:nvSpPr>
        <p:spPr>
          <a:xfrm flipH="1">
            <a:off x="11176916" y="3398634"/>
            <a:ext cx="1" cy="5253661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Born in Hungary, lives in Austria"/>
          <p:cNvSpPr txBox="1"/>
          <p:nvPr/>
        </p:nvSpPr>
        <p:spPr>
          <a:xfrm>
            <a:off x="11338183" y="7561262"/>
            <a:ext cx="10007643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57215" indent="-457215" algn="l" defTabSz="1828860">
              <a:lnSpc>
                <a:spcPct val="90000"/>
              </a:lnSpc>
              <a:spcBef>
                <a:spcPts val="2400"/>
              </a:spcBef>
              <a:buClr>
                <a:srgbClr val="595959"/>
              </a:buClr>
              <a:buSzPct val="100000"/>
              <a:buFont typeface="Trebuchet MS"/>
              <a:buChar char="•"/>
              <a:defRPr sz="5200" b="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Born in Hungary, lives in Austria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  <p:bldP spid="180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268042" y="12005030"/>
            <a:ext cx="784791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Spans in 1 trace have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6402545" y="5224370"/>
            <a:ext cx="5254185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GET /service2/getdata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6400345" y="5829275"/>
            <a:ext cx="6103954" cy="113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t>Content-Length: 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6399241" y="5828007"/>
            <a:ext cx="11712424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Traceparent: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51 0.024152" pathEditMode="relative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Slides and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600"/>
            </a:pPr>
            <a:r>
              <a:rPr lang="en-US" dirty="0">
                <a:hlinkClick r:id="rId2"/>
              </a:rPr>
              <a:t>https://bit.ly/2T7xQom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Traceparent: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Status: </a:t>
            </a:r>
            <a:r>
              <a:rPr lang="en-US" dirty="0"/>
              <a:t>W3C Recommendation</a:t>
            </a:r>
            <a:endParaRPr dirty="0"/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2819180" y="4274942"/>
            <a:ext cx="19607128" cy="1778652"/>
            <a:chOff x="0" y="0"/>
            <a:chExt cx="19607126" cy="1778650"/>
          </a:xfrm>
        </p:grpSpPr>
        <p:sp>
          <p:nvSpPr>
            <p:cNvPr id="473" name="Header Name"/>
            <p:cNvSpPr txBox="1"/>
            <p:nvPr/>
          </p:nvSpPr>
          <p:spPr>
            <a:xfrm>
              <a:off x="0" y="1152263"/>
              <a:ext cx="281180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Header Name</a:t>
              </a:r>
            </a:p>
          </p:txBody>
        </p:sp>
        <p:sp>
          <p:nvSpPr>
            <p:cNvPr id="474" name="Version"/>
            <p:cNvSpPr txBox="1"/>
            <p:nvPr/>
          </p:nvSpPr>
          <p:spPr>
            <a:xfrm>
              <a:off x="3110643" y="1152263"/>
              <a:ext cx="1593012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7767323" y="1152263"/>
              <a:ext cx="1705585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3618684" y="1152263"/>
              <a:ext cx="3008504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17224073" y="1152263"/>
              <a:ext cx="2383054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8" name="Line"/>
            <p:cNvSpPr/>
            <p:nvPr/>
          </p:nvSpPr>
          <p:spPr>
            <a:xfrm flipV="1">
              <a:off x="2037167" y="189566"/>
              <a:ext cx="1" cy="9020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3907149" y="189566"/>
              <a:ext cx="1" cy="9020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8620115" y="189566"/>
              <a:ext cx="1" cy="9020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5122936" y="189566"/>
              <a:ext cx="1" cy="9020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18019891" y="-1"/>
              <a:ext cx="1" cy="9020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  <p:bldP spid="483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OpenTelemetry Architecture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396378"/>
          </a:xfrm>
          <a:prstGeom prst="rect">
            <a:avLst/>
          </a:prstGeom>
        </p:spPr>
        <p:txBody>
          <a:bodyPr/>
          <a:lstStyle>
            <a:lvl1pPr defTabSz="542210">
              <a:defRPr sz="7392"/>
            </a:lvl1pPr>
          </a:lstStyle>
          <a:p>
            <a:r>
              <a:t>OpenTelemetry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554BF9-D3AC-48C4-9B44-97C6C972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838449"/>
            <a:ext cx="10836494" cy="91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973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5751341" y="3679434"/>
            <a:ext cx="9692560" cy="9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How is data automatically captured?</a:t>
            </a:r>
            <a:br>
              <a:rPr dirty="0"/>
            </a:br>
            <a:r>
              <a:rPr dirty="0" err="1">
                <a:solidFill>
                  <a:srgbClr val="F16000"/>
                </a:solidFill>
              </a:rPr>
              <a:t>Diagnostic</a:t>
            </a:r>
            <a:r>
              <a:rPr dirty="0" err="1"/>
              <a:t>Source</a:t>
            </a:r>
            <a:r>
              <a:rPr dirty="0"/>
              <a:t> &amp; Activity</a:t>
            </a:r>
          </a:p>
        </p:txBody>
      </p:sp>
    </p:spTree>
    <p:extLst>
      <p:ext uri="{BB962C8B-B14F-4D97-AF65-F5344CB8AC3E}">
        <p14:creationId xmlns:p14="http://schemas.microsoft.com/office/powerpoint/2010/main" val="8641785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2835206"/>
            <a:ext cx="20469644" cy="768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APM, Jaeger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ManualInstrumentation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OpenTelemetry</a:t>
            </a:r>
            <a:r>
              <a:rPr lang="en-US" dirty="0"/>
              <a:t> &amp; Jaeger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DiagnosticSource</a:t>
            </a:r>
            <a:r>
              <a:rPr lang="en-US" dirty="0"/>
              <a:t>, Activity,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iagnostic Source"/>
          <p:cNvSpPr txBox="1">
            <a:spLocks noGrp="1"/>
          </p:cNvSpPr>
          <p:nvPr>
            <p:ph type="title"/>
          </p:nvPr>
        </p:nvSpPr>
        <p:spPr>
          <a:xfrm>
            <a:off x="311014" y="5218268"/>
            <a:ext cx="5634274" cy="3693240"/>
          </a:xfrm>
          <a:prstGeom prst="rect">
            <a:avLst/>
          </a:prstGeom>
        </p:spPr>
        <p:txBody>
          <a:bodyPr anchor="t"/>
          <a:lstStyle/>
          <a:p>
            <a:pPr defTabSz="632579">
              <a:defRPr sz="9856">
                <a:solidFill>
                  <a:srgbClr val="F06000"/>
                </a:solidFill>
              </a:defRPr>
            </a:pPr>
            <a:r>
              <a:rPr>
                <a:solidFill>
                  <a:srgbClr val="F16000"/>
                </a:solidFill>
              </a:rPr>
              <a:t>Diagnostic</a:t>
            </a:r>
            <a:br/>
            <a:r>
              <a:t>Source</a:t>
            </a:r>
          </a:p>
        </p:txBody>
      </p:sp>
      <p:sp>
        <p:nvSpPr>
          <p:cNvPr id="226" name="Part of the .NET (Core) Framework (System.Diagnostics.DiagnosticSource)…"/>
          <p:cNvSpPr txBox="1">
            <a:spLocks noGrp="1"/>
          </p:cNvSpPr>
          <p:nvPr>
            <p:ph type="body" idx="1"/>
          </p:nvPr>
        </p:nvSpPr>
        <p:spPr>
          <a:xfrm>
            <a:off x="6822811" y="2186948"/>
            <a:ext cx="16965213" cy="9755879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4361"/>
            </a:pPr>
            <a:r>
              <a:t>Part of the .NET (Core) Framework (System.Diagnostics.DiagnosticSource)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Instrument code for production time logging of rich data payloads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2 Capabilities: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Write events to it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Listen for events and use the data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Works with objects -&gt; structured data</a:t>
            </a:r>
            <a:br/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Create metrics based on it, observability for your system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6171101" y="4236493"/>
            <a:ext cx="1" cy="524301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nstrument with DiagnosticSource"/>
          <p:cNvSpPr txBox="1">
            <a:spLocks noGrp="1"/>
          </p:cNvSpPr>
          <p:nvPr>
            <p:ph type="title"/>
          </p:nvPr>
        </p:nvSpPr>
        <p:spPr>
          <a:xfrm>
            <a:off x="1607480" y="4180394"/>
            <a:ext cx="21169040" cy="5355212"/>
          </a:xfrm>
          <a:prstGeom prst="rect">
            <a:avLst/>
          </a:prstGeom>
        </p:spPr>
        <p:txBody>
          <a:bodyPr anchor="t"/>
          <a:lstStyle/>
          <a:p>
            <a:pPr defTabSz="533995">
              <a:defRPr sz="11830"/>
            </a:pPr>
            <a:endParaRPr/>
          </a:p>
          <a:p>
            <a:pPr defTabSz="533995">
              <a:defRPr sz="11830"/>
            </a:pPr>
            <a:r>
              <a:t>Instrument with DiagnosticSource</a:t>
            </a:r>
          </a:p>
        </p:txBody>
      </p:sp>
      <p:sp>
        <p:nvSpPr>
          <p:cNvPr id="230" name="Part 1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1 </a:t>
            </a:r>
          </a:p>
        </p:txBody>
      </p:sp>
      <p:sp>
        <p:nvSpPr>
          <p:cNvPr id="231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lass MyLibrary…"/>
          <p:cNvSpPr txBox="1"/>
          <p:nvPr/>
        </p:nvSpPr>
        <p:spPr>
          <a:xfrm>
            <a:off x="486852" y="1369247"/>
            <a:ext cx="23929596" cy="1176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solidFill>
                  <a:srgbClr val="33A2B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MyLibrary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CalculateAverage(IEnumerable&lt;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avgValue = items.Average();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br/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avgValue;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34" name="private readonly static DiagnosticSource _diagnosticSource = new DiagnosticListener(&quot;MyLibrary&quot;);"/>
          <p:cNvSpPr txBox="1"/>
          <p:nvPr/>
        </p:nvSpPr>
        <p:spPr>
          <a:xfrm>
            <a:off x="1385199" y="2421504"/>
            <a:ext cx="19098482" cy="138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private</a:t>
            </a:r>
            <a:r>
              <a:t> </a:t>
            </a:r>
            <a:r>
              <a:rPr>
                <a:solidFill>
                  <a:srgbClr val="0433FF"/>
                </a:solidFill>
              </a:rPr>
              <a:t>readonly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DiagnosticSource _diagnosticSource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DiagnosticListener(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);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433214" y="6224478"/>
            <a:ext cx="3295625" cy="4714776"/>
            <a:chOff x="0" y="694689"/>
            <a:chExt cx="3295623" cy="4714775"/>
          </a:xfrm>
        </p:grpSpPr>
        <p:sp>
          <p:nvSpPr>
            <p:cNvPr id="235" name="_diagnosticSource.Write(&quot;CalculateAverageStarted&quot;, new { Items = items });"/>
            <p:cNvSpPr/>
            <p:nvPr/>
          </p:nvSpPr>
          <p:spPr>
            <a:xfrm>
              <a:off x="2025623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_diagnosticSource.Write(</a:t>
              </a:r>
              <a:r>
                <a:rPr>
                  <a:solidFill>
                    <a:srgbClr val="B4261A"/>
                  </a:solidFill>
                </a:rPr>
                <a:t>"CalculateAverageStarted"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 });</a:t>
              </a:r>
            </a:p>
          </p:txBody>
        </p:sp>
        <p:sp>
          <p:nvSpPr>
            <p:cNvPr id="236" name="_diagnosticSource.Write(&quot;CalculateAverageFinished&quot;, new { Items = items, Result = avgValue });"/>
            <p:cNvSpPr/>
            <p:nvPr/>
          </p:nvSpPr>
          <p:spPr>
            <a:xfrm>
              <a:off x="0" y="413946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	_diagnosticSource.Write(</a:t>
              </a:r>
              <a:r>
                <a:rPr>
                  <a:solidFill>
                    <a:srgbClr val="B4261A"/>
                  </a:solidFill>
                </a:rPr>
                <a:t>"CalculateAverageFinished"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items, Result = avgValue });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463910" y="5551361"/>
            <a:ext cx="2787299" cy="4793966"/>
            <a:chOff x="0" y="694689"/>
            <a:chExt cx="2787297" cy="4793965"/>
          </a:xfrm>
        </p:grpSpPr>
        <p:sp>
          <p:nvSpPr>
            <p:cNvPr id="238" name="if (_diagnosticSource.IsEnabled(&quot;MyLibrary&quot;)"/>
            <p:cNvSpPr/>
            <p:nvPr/>
          </p:nvSpPr>
          <p:spPr>
            <a:xfrm>
              <a:off x="1517297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  <p:sp>
          <p:nvSpPr>
            <p:cNvPr id="239" name="if (_diagnosticSource.IsEnabled(&quot;MyLibrary&quot;)"/>
            <p:cNvSpPr/>
            <p:nvPr/>
          </p:nvSpPr>
          <p:spPr>
            <a:xfrm>
              <a:off x="0" y="421865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</a:t>
              </a: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 advAuto="0"/>
      <p:bldP spid="237" grpId="0" animBg="1" advAuto="0"/>
      <p:bldP spid="240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eiver"/>
          <p:cNvSpPr txBox="1">
            <a:spLocks noGrp="1"/>
          </p:cNvSpPr>
          <p:nvPr>
            <p:ph type="title"/>
          </p:nvPr>
        </p:nvSpPr>
        <p:spPr>
          <a:xfrm>
            <a:off x="3693529" y="5346916"/>
            <a:ext cx="16996942" cy="3022169"/>
          </a:xfrm>
          <a:prstGeom prst="rect">
            <a:avLst/>
          </a:prstGeom>
        </p:spPr>
        <p:txBody>
          <a:bodyPr anchor="t"/>
          <a:lstStyle>
            <a:lvl1pPr defTabSz="764024">
              <a:defRPr sz="16926"/>
            </a:lvl1pPr>
          </a:lstStyle>
          <a:p>
            <a:r>
              <a:t>Receiver</a:t>
            </a:r>
          </a:p>
        </p:txBody>
      </p:sp>
      <p:sp>
        <p:nvSpPr>
          <p:cNvPr id="243" name="Part 2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2 </a:t>
            </a:r>
          </a:p>
        </p:txBody>
      </p:sp>
      <p:sp>
        <p:nvSpPr>
          <p:cNvPr id="244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iagnosticListener.AllListeners.Subscribe(new Subscriber());"/>
          <p:cNvSpPr txBox="1"/>
          <p:nvPr/>
        </p:nvSpPr>
        <p:spPr>
          <a:xfrm>
            <a:off x="4536033" y="2371302"/>
            <a:ext cx="15156682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DiagnosticListener.AllListeners.Subscribe(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Subscriber());</a:t>
            </a:r>
          </a:p>
        </p:txBody>
      </p:sp>
      <p:sp>
        <p:nvSpPr>
          <p:cNvPr id="247" name="class Subscriber : IObserver&lt;DiagnosticListener&gt;…"/>
          <p:cNvSpPr txBox="1"/>
          <p:nvPr/>
        </p:nvSpPr>
        <p:spPr>
          <a:xfrm>
            <a:off x="4886279" y="4963151"/>
            <a:ext cx="15688223" cy="643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Subscriber</a:t>
            </a:r>
            <a:r>
              <a:t> : IObserver&lt;DiagnosticListener&gt;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OnNext(DiagnosticListener listener)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(listener.Name == 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listener.Subscribe(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MyLibraryObserver());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lass MyLibraryObserver : IObserver&lt;KeyValuePair&lt;string, object&gt;&gt;…"/>
          <p:cNvSpPr txBox="1"/>
          <p:nvPr/>
        </p:nvSpPr>
        <p:spPr>
          <a:xfrm>
            <a:off x="3301578" y="546417"/>
            <a:ext cx="21954977" cy="12623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 : IObserver&lt;KeyValuePair&lt;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 kv)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switch</a:t>
            </a:r>
            <a:r>
              <a:t> (kv.Key)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"CalculateAverageStarted"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“Items"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		Console.WriteLine(</a:t>
            </a:r>
            <a:r>
              <a:t>"CalculateAverageFinished - items:"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</a:t>
            </a:r>
            <a:r>
              <a:rPr>
                <a:solidFill>
                  <a:srgbClr val="0433FF"/>
                </a:solidFill>
              </a:rPr>
              <a:t>foreach</a:t>
            </a:r>
            <a:r>
              <a:t> (var item </a:t>
            </a:r>
            <a:r>
              <a:rPr>
                <a:solidFill>
                  <a:srgbClr val="0433FF"/>
                </a:solidFill>
              </a:rPr>
              <a:t>in</a:t>
            </a:r>
            <a:r>
              <a:t>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Console.WriteLine(item);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"CalculateAverageFinished"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“Result"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result)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Console.WriteLine($</a:t>
            </a:r>
            <a:r>
              <a:rPr>
                <a:solidFill>
                  <a:srgbClr val="B4261A"/>
                </a:solidFill>
              </a:rPr>
              <a:t>"CalculateAverageFinished - result: </a:t>
            </a:r>
            <a:r>
              <a:t>{result}</a:t>
            </a:r>
            <a:r>
              <a:rPr>
                <a:solidFill>
                  <a:srgbClr val="B4261A"/>
                </a:solidFill>
              </a:rPr>
              <a:t>"</a:t>
            </a:r>
            <a: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50" name="Arrow"/>
          <p:cNvSpPr/>
          <p:nvPr/>
        </p:nvSpPr>
        <p:spPr>
          <a:xfrm flipH="1">
            <a:off x="7068422" y="2393407"/>
            <a:ext cx="273962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8799 0.085222" pathEditMode="relative">
                                      <p:cBhvr>
                                        <p:cTn id="1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99 0.085222 L 0.611743 0.113308" pathEditMode="relative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743 0.113308 L 0.302796 0.235142" pathEditMode="relative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796 0.235142 L 0.531392 0.485538" pathEditMode="relative">
                                      <p:cBhvr>
                                        <p:cTn id="2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392 0.485538 L 0.339631 0.526298" pathEditMode="relative">
                                      <p:cBhvr>
                                        <p:cTn id="26" dur="4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3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agnosticSource in HttpClient"/>
          <p:cNvSpPr txBox="1">
            <a:spLocks noGrp="1"/>
          </p:cNvSpPr>
          <p:nvPr>
            <p:ph type="title"/>
          </p:nvPr>
        </p:nvSpPr>
        <p:spPr>
          <a:xfrm>
            <a:off x="3693529" y="3065327"/>
            <a:ext cx="16996942" cy="4576382"/>
          </a:xfrm>
          <a:prstGeom prst="rect">
            <a:avLst/>
          </a:prstGeom>
        </p:spPr>
        <p:txBody>
          <a:bodyPr anchor="t"/>
          <a:lstStyle/>
          <a:p>
            <a:pPr defTabSz="591502">
              <a:defRPr sz="13104"/>
            </a:pPr>
            <a:r>
              <a:t>DiagnosticSource</a:t>
            </a:r>
            <a:br/>
            <a:r>
              <a:t>in HttpClient</a:t>
            </a:r>
          </a:p>
        </p:txBody>
      </p:sp>
      <p:sp>
        <p:nvSpPr>
          <p:cNvPr id="256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ttpClient - DiagnosticSou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r>
              <a:t>HttpClient - DiagnosticSource</a:t>
            </a:r>
          </a:p>
        </p:txBody>
      </p:sp>
      <p:sp>
        <p:nvSpPr>
          <p:cNvPr id="262" name="Sends events when the HTTP Request starts and stops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7130629" cy="8840392"/>
          </a:xfrm>
          <a:prstGeom prst="rect">
            <a:avLst/>
          </a:prstGeom>
        </p:spPr>
        <p:txBody>
          <a:bodyPr anchor="t"/>
          <a:lstStyle/>
          <a:p>
            <a:r>
              <a:t>Sends events when the HTTP Request starts and stops</a:t>
            </a:r>
          </a:p>
          <a:p>
            <a:r>
              <a:t>System.Net.HttpRequest/System.Net.HttpResponse: Deprecated</a:t>
            </a:r>
          </a:p>
          <a:p>
            <a:r>
              <a:t>System.Net.Http.HttpRequest.Start/System.Net.Http.HttpRequest.Stop: Based on Activity, use these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t>Overview about the observability landscape in .NET for developers </a:t>
            </a:r>
          </a:p>
          <a:p>
            <a:pPr>
              <a:defRPr sz="4700"/>
            </a:pPr>
            <a:r>
              <a:t>Standards</a:t>
            </a:r>
          </a:p>
          <a:p>
            <a:pPr>
              <a:defRPr sz="4700"/>
            </a:pPr>
            <a:r>
              <a:t>Open Source libraries</a:t>
            </a:r>
          </a:p>
          <a:p>
            <a:pPr>
              <a:defRPr sz="4700"/>
            </a:pPr>
            <a:r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iagnosticSource  Used by"/>
          <p:cNvSpPr txBox="1">
            <a:spLocks noGrp="1"/>
          </p:cNvSpPr>
          <p:nvPr>
            <p:ph type="title"/>
          </p:nvPr>
        </p:nvSpPr>
        <p:spPr>
          <a:xfrm>
            <a:off x="1526078" y="357187"/>
            <a:ext cx="19614710" cy="3932784"/>
          </a:xfrm>
          <a:prstGeom prst="rect">
            <a:avLst/>
          </a:prstGeom>
        </p:spPr>
        <p:txBody>
          <a:bodyPr anchor="t"/>
          <a:lstStyle/>
          <a:p>
            <a:r>
              <a:t>DiagnosticSource </a:t>
            </a:r>
            <a:br/>
            <a:r>
              <a:t>Used by</a:t>
            </a:r>
          </a:p>
        </p:txBody>
      </p:sp>
      <p:sp>
        <p:nvSpPr>
          <p:cNvPr id="265" name="HttpCl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HttpClient</a:t>
            </a:r>
          </a:p>
          <a:p>
            <a:r>
              <a:t>ASP.NET Core: Incoming HTTP requests, etc.</a:t>
            </a:r>
          </a:p>
          <a:p>
            <a:r>
              <a:t>MVC: Routing, Controller, Action, etc.</a:t>
            </a:r>
          </a:p>
          <a:p>
            <a:r>
              <a:t>Entity Framework Core: DB Request started,  finished, etc.</a:t>
            </a:r>
          </a:p>
          <a:p>
            <a:r>
              <a:t>Lots of Azure libraries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ctivity"/>
          <p:cNvSpPr txBox="1">
            <a:spLocks noGrp="1"/>
          </p:cNvSpPr>
          <p:nvPr>
            <p:ph type="title"/>
          </p:nvPr>
        </p:nvSpPr>
        <p:spPr>
          <a:xfrm>
            <a:off x="919438" y="5339953"/>
            <a:ext cx="4174651" cy="30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t>Activity</a:t>
            </a:r>
          </a:p>
        </p:txBody>
      </p:sp>
      <p:sp>
        <p:nvSpPr>
          <p:cNvPr id="268" name="Store and access diagnostic context…"/>
          <p:cNvSpPr txBox="1">
            <a:spLocks noGrp="1"/>
          </p:cNvSpPr>
          <p:nvPr>
            <p:ph type="body" idx="1"/>
          </p:nvPr>
        </p:nvSpPr>
        <p:spPr>
          <a:xfrm>
            <a:off x="6912411" y="2365622"/>
            <a:ext cx="16408244" cy="9655585"/>
          </a:xfrm>
          <a:prstGeom prst="rect">
            <a:avLst/>
          </a:prstGeom>
        </p:spPr>
        <p:txBody>
          <a:bodyPr anchor="t"/>
          <a:lstStyle/>
          <a:p>
            <a:pPr marL="592851" indent="-592851" defTabSz="796885">
              <a:spcBef>
                <a:spcPts val="5700"/>
              </a:spcBef>
              <a:defRPr sz="4268"/>
            </a:pPr>
            <a:r>
              <a:t>Store and access diagnostic context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Integrated with DiagnosticSource 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Has an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Hierarchical - non-root activates have a parent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Tags: represents context needed for logging - local to the given activity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Baggage: represents information to be logged with the activity and passed to its children</a:t>
            </a:r>
          </a:p>
        </p:txBody>
      </p:sp>
      <p:sp>
        <p:nvSpPr>
          <p:cNvPr id="269" name="Line"/>
          <p:cNvSpPr/>
          <p:nvPr/>
        </p:nvSpPr>
        <p:spPr>
          <a:xfrm flipV="1">
            <a:off x="5532256" y="5110698"/>
            <a:ext cx="1" cy="349460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ctiv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</a:t>
            </a:r>
          </a:p>
        </p:txBody>
      </p:sp>
      <p:sp>
        <p:nvSpPr>
          <p:cNvPr id="272" name="var activity = new Activity(“MyActivity&quot;);"/>
          <p:cNvSpPr txBox="1"/>
          <p:nvPr/>
        </p:nvSpPr>
        <p:spPr>
          <a:xfrm>
            <a:off x="1033586" y="4322961"/>
            <a:ext cx="9789592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t>var activity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Activity(</a:t>
            </a:r>
            <a:r>
              <a:rPr b="1">
                <a:solidFill>
                  <a:srgbClr val="018001"/>
                </a:solidFill>
              </a:rPr>
              <a:t>“MyActivity"</a:t>
            </a:r>
            <a:r>
              <a:t>);</a:t>
            </a:r>
          </a:p>
        </p:txBody>
      </p:sp>
      <p:sp>
        <p:nvSpPr>
          <p:cNvPr id="273" name="_diagnostics.StartActivity(activity, new  { Property1 = prop1, Property2 = prop2 });"/>
          <p:cNvSpPr txBox="1"/>
          <p:nvPr/>
        </p:nvSpPr>
        <p:spPr>
          <a:xfrm>
            <a:off x="935463" y="5224462"/>
            <a:ext cx="1942360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t>_diagnostics.StartActivity(activity, </a:t>
            </a:r>
            <a:r>
              <a:rPr b="1">
                <a:solidFill>
                  <a:srgbClr val="011480"/>
                </a:solidFill>
              </a:rPr>
              <a:t>new  </a:t>
            </a:r>
            <a:r>
              <a:t>{ Property1 = </a:t>
            </a:r>
            <a:r>
              <a:rPr b="1">
                <a:solidFill>
                  <a:srgbClr val="018001"/>
                </a:solidFill>
              </a:rPr>
              <a:t>prop1</a:t>
            </a:r>
            <a:r>
              <a:t>, Property2 = prop2</a:t>
            </a:r>
            <a:r>
              <a:rPr b="1">
                <a:solidFill>
                  <a:srgbClr val="018001"/>
                </a:solidFill>
              </a:rPr>
              <a:t> </a:t>
            </a:r>
            <a:r>
              <a:t>});</a:t>
            </a:r>
          </a:p>
        </p:txBody>
      </p:sp>
      <p:sp>
        <p:nvSpPr>
          <p:cNvPr id="274" name="//Do work - normal application/library code"/>
          <p:cNvSpPr txBox="1"/>
          <p:nvPr/>
        </p:nvSpPr>
        <p:spPr>
          <a:xfrm>
            <a:off x="918895" y="6158110"/>
            <a:ext cx="1001897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 b="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//Do work - normal application/library code</a:t>
            </a:r>
          </a:p>
        </p:txBody>
      </p:sp>
      <p:sp>
        <p:nvSpPr>
          <p:cNvPr id="275" name="_diagnostics.StopActivity(activity,id);"/>
          <p:cNvSpPr txBox="1"/>
          <p:nvPr/>
        </p:nvSpPr>
        <p:spPr>
          <a:xfrm>
            <a:off x="819273" y="11244857"/>
            <a:ext cx="910144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_diagnostics.StopActivity(activity,id);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1052050" y="7615832"/>
            <a:ext cx="1276326" cy="1954015"/>
            <a:chOff x="0" y="515937"/>
            <a:chExt cx="1276325" cy="1954014"/>
          </a:xfrm>
        </p:grpSpPr>
        <p:sp>
          <p:nvSpPr>
            <p:cNvPr id="276" name="activity.AddBaggage(&quot;MyBaggageId&quot;, value);"/>
            <p:cNvSpPr/>
            <p:nvPr/>
          </p:nvSpPr>
          <p:spPr>
            <a:xfrm>
              <a:off x="0" y="5159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pPr>
              <a:r>
                <a:t>activity.AddBaggage(</a:t>
              </a:r>
              <a:r>
                <a:rPr b="1">
                  <a:solidFill>
                    <a:srgbClr val="018001"/>
                  </a:solidFill>
                </a:rPr>
                <a:t>"MyBaggageId"</a:t>
              </a:r>
              <a:r>
                <a:t>, value);</a:t>
              </a:r>
            </a:p>
          </p:txBody>
        </p:sp>
        <p:sp>
          <p:nvSpPr>
            <p:cNvPr id="277" name="activity.AddTag(&quot;MyTagId&quot;, value);"/>
            <p:cNvSpPr/>
            <p:nvPr/>
          </p:nvSpPr>
          <p:spPr>
            <a:xfrm>
              <a:off x="6325" y="11999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pPr>
              <a:r>
                <a:t>activity.AddTag(</a:t>
              </a:r>
              <a:r>
                <a:rPr b="1">
                  <a:solidFill>
                    <a:srgbClr val="018001"/>
                  </a:solidFill>
                </a:rPr>
                <a:t>"MyTagId"</a:t>
              </a:r>
              <a:r>
                <a:t>, value);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921561" y="9309396"/>
            <a:ext cx="1280812" cy="2112745"/>
            <a:chOff x="0" y="515937"/>
            <a:chExt cx="1280810" cy="2112743"/>
          </a:xfrm>
        </p:grpSpPr>
        <p:sp>
          <p:nvSpPr>
            <p:cNvPr id="279" name="_logger.Log(activity.Id);"/>
            <p:cNvSpPr/>
            <p:nvPr/>
          </p:nvSpPr>
          <p:spPr>
            <a:xfrm>
              <a:off x="10810" y="5159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_logger.Log(activity.Id);</a:t>
              </a:r>
            </a:p>
          </p:txBody>
        </p:sp>
        <p:sp>
          <p:nvSpPr>
            <p:cNvPr id="280" name="_logger.Log(activity.ParentId);"/>
            <p:cNvSpPr/>
            <p:nvPr/>
          </p:nvSpPr>
          <p:spPr>
            <a:xfrm>
              <a:off x="0" y="135868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_logger.Log(activity.ParentId);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 advAuto="0"/>
      <p:bldP spid="273" grpId="0" animBg="1" advAuto="0"/>
      <p:bldP spid="274" grpId="0" animBg="1" advAuto="0"/>
      <p:bldP spid="275" grpId="0" animBg="1" advAuto="0"/>
      <p:bldP spid="278" grpId="0" animBg="1" advAuto="0"/>
      <p:bldP spid="281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ctivity.Curren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169566"/>
          </a:xfrm>
          <a:prstGeom prst="rect">
            <a:avLst/>
          </a:prstGeom>
        </p:spPr>
        <p:txBody>
          <a:bodyPr/>
          <a:lstStyle/>
          <a:p>
            <a:r>
              <a:t>Activity.Current</a:t>
            </a:r>
          </a:p>
        </p:txBody>
      </p:sp>
      <p:sp>
        <p:nvSpPr>
          <p:cNvPr id="284" name="Points to the currently active activity which flows with async calls and is available during request processing…"/>
          <p:cNvSpPr txBox="1">
            <a:spLocks noGrp="1"/>
          </p:cNvSpPr>
          <p:nvPr>
            <p:ph type="body" sz="half" idx="1"/>
          </p:nvPr>
        </p:nvSpPr>
        <p:spPr>
          <a:xfrm>
            <a:off x="4387453" y="2606140"/>
            <a:ext cx="15609094" cy="4653345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5000"/>
              </a:spcBef>
              <a:defRPr sz="3784"/>
            </a:pPr>
            <a:r>
              <a:t>Points to the currently active activity which flows with async calls and is available during request processing </a:t>
            </a:r>
          </a:p>
          <a:p>
            <a:pPr marL="525621" indent="-525621" defTabSz="706516">
              <a:spcBef>
                <a:spcPts val="5000"/>
              </a:spcBef>
              <a:defRPr sz="3784"/>
            </a:pPr>
            <a:r>
              <a:t>DiagnosticSource.StartActivity(myActivity): sets myActivity to Activity.Current</a:t>
            </a:r>
          </a:p>
          <a:p>
            <a:pPr marL="525621" indent="-525621" defTabSz="706516">
              <a:spcBef>
                <a:spcPts val="5000"/>
              </a:spcBef>
              <a:defRPr sz="3784"/>
            </a:pPr>
            <a:r>
              <a:t>DiagnosticSource.StopActivity(myActivity): clears Activity.Current</a:t>
            </a:r>
          </a:p>
        </p:txBody>
      </p:sp>
      <p:sp>
        <p:nvSpPr>
          <p:cNvPr id="285" name="class MyLibraryListener : IObserver&lt;KeyValuePair&lt;string, object&gt;&gt;…"/>
          <p:cNvSpPr txBox="1"/>
          <p:nvPr/>
        </p:nvSpPr>
        <p:spPr>
          <a:xfrm>
            <a:off x="4429937" y="7610923"/>
            <a:ext cx="15294745" cy="636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011480"/>
                </a:solidFill>
              </a:rPr>
              <a:t>class </a:t>
            </a:r>
            <a:r>
              <a:rPr dirty="0" err="1"/>
              <a:t>MyLibraryListener</a:t>
            </a:r>
            <a:r>
              <a:rPr dirty="0"/>
              <a:t> : </a:t>
            </a:r>
            <a:r>
              <a:rPr dirty="0" err="1"/>
              <a:t>IObserver</a:t>
            </a:r>
            <a:r>
              <a:rPr dirty="0"/>
              <a:t>&lt;</a:t>
            </a:r>
            <a:r>
              <a:rPr dirty="0" err="1"/>
              <a:t>KeyValuePair</a:t>
            </a:r>
            <a:r>
              <a:rPr dirty="0"/>
              <a:t>&lt;</a:t>
            </a:r>
            <a:r>
              <a:rPr b="1" dirty="0">
                <a:solidFill>
                  <a:srgbClr val="011480"/>
                </a:solidFill>
              </a:rPr>
              <a:t>string</a:t>
            </a:r>
            <a:r>
              <a:rPr dirty="0"/>
              <a:t>, </a:t>
            </a:r>
            <a:r>
              <a:rPr b="1" dirty="0">
                <a:solidFill>
                  <a:srgbClr val="011480"/>
                </a:solidFill>
              </a:rPr>
              <a:t>object</a:t>
            </a:r>
            <a:r>
              <a:rPr dirty="0"/>
              <a:t>&gt;&gt;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b="1" dirty="0">
                <a:solidFill>
                  <a:srgbClr val="011480"/>
                </a:solidFill>
              </a:rPr>
              <a:t>public void </a:t>
            </a:r>
            <a:r>
              <a:rPr dirty="0" err="1"/>
              <a:t>OnNext</a:t>
            </a:r>
            <a:r>
              <a:rPr dirty="0"/>
              <a:t>(</a:t>
            </a:r>
            <a:r>
              <a:rPr dirty="0" err="1"/>
              <a:t>KeyValuePair</a:t>
            </a:r>
            <a:r>
              <a:rPr dirty="0"/>
              <a:t>&lt;</a:t>
            </a:r>
            <a:r>
              <a:rPr b="1" dirty="0">
                <a:solidFill>
                  <a:srgbClr val="011480"/>
                </a:solidFill>
              </a:rPr>
              <a:t>string</a:t>
            </a:r>
            <a:r>
              <a:rPr dirty="0"/>
              <a:t>, </a:t>
            </a:r>
            <a:r>
              <a:rPr b="1" dirty="0">
                <a:solidFill>
                  <a:srgbClr val="011480"/>
                </a:solidFill>
              </a:rPr>
              <a:t>object</a:t>
            </a:r>
            <a:r>
              <a:rPr dirty="0"/>
              <a:t>&gt; </a:t>
            </a:r>
            <a:r>
              <a:rPr dirty="0" err="1"/>
              <a:t>receivedEvent</a:t>
            </a:r>
            <a:r>
              <a:rPr dirty="0"/>
              <a:t>)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{ 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 err="1"/>
              <a:t>currentActivity</a:t>
            </a:r>
            <a:r>
              <a:rPr dirty="0"/>
              <a:t> = </a:t>
            </a:r>
            <a:r>
              <a:rPr dirty="0" err="1"/>
              <a:t>Activity.</a:t>
            </a:r>
            <a:r>
              <a:rPr b="1" dirty="0" err="1">
                <a:solidFill>
                  <a:srgbClr val="66187A"/>
                </a:solidFill>
              </a:rPr>
              <a:t>Current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>
                <a:solidFill>
                  <a:srgbClr val="808080"/>
                </a:solidFill>
              </a:rPr>
              <a:t>tags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Tags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>
                <a:solidFill>
                  <a:srgbClr val="808080"/>
                </a:solidFill>
              </a:rPr>
              <a:t>id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Id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 err="1">
                <a:solidFill>
                  <a:srgbClr val="808080"/>
                </a:solidFill>
              </a:rPr>
              <a:t>parentId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ParentId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i="1" dirty="0">
                <a:solidFill>
                  <a:srgbClr val="808080"/>
                </a:solidFill>
              </a:rPr>
              <a:t>//…</a:t>
            </a:r>
          </a:p>
          <a:p>
            <a:pPr lvl="1" indent="0"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i="1" dirty="0">
                <a:solidFill>
                  <a:srgbClr val="808080"/>
                </a:solidFill>
              </a:rPr>
              <a:t>    </a:t>
            </a:r>
            <a:r>
              <a:rPr dirty="0"/>
              <a:t>}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   </a:t>
            </a:r>
          </a:p>
        </p:txBody>
      </p:sp>
      <p:sp>
        <p:nvSpPr>
          <p:cNvPr id="286" name="Rectangle"/>
          <p:cNvSpPr/>
          <p:nvPr/>
        </p:nvSpPr>
        <p:spPr>
          <a:xfrm>
            <a:off x="4659318" y="9435446"/>
            <a:ext cx="9488354" cy="1042199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DiagnosticSource &amp; Activity  How to put the data to AI/Elastic APM or any other tool?"/>
          <p:cNvSpPr txBox="1">
            <a:spLocks noGrp="1"/>
          </p:cNvSpPr>
          <p:nvPr>
            <p:ph type="title"/>
          </p:nvPr>
        </p:nvSpPr>
        <p:spPr>
          <a:xfrm>
            <a:off x="2603797" y="357187"/>
            <a:ext cx="19176406" cy="3036095"/>
          </a:xfrm>
          <a:prstGeom prst="rect">
            <a:avLst/>
          </a:prstGeom>
        </p:spPr>
        <p:txBody>
          <a:bodyPr/>
          <a:lstStyle/>
          <a:p>
            <a:pPr defTabSz="460057">
              <a:defRPr sz="6272"/>
            </a:pPr>
            <a:r>
              <a:t>DiagnosticSource &amp; Activity </a:t>
            </a:r>
            <a:br/>
            <a:r>
              <a:t>How to put the data to AI/Elastic APM or any other tool?</a:t>
            </a:r>
          </a:p>
        </p:txBody>
      </p:sp>
      <p:sp>
        <p:nvSpPr>
          <p:cNvPr id="300" name="Elastic APM:…"/>
          <p:cNvSpPr txBox="1">
            <a:spLocks noGrp="1"/>
          </p:cNvSpPr>
          <p:nvPr>
            <p:ph type="body" idx="1"/>
          </p:nvPr>
        </p:nvSpPr>
        <p:spPr>
          <a:xfrm>
            <a:off x="2929185" y="3617912"/>
            <a:ext cx="18525630" cy="8840392"/>
          </a:xfrm>
          <a:prstGeom prst="rect">
            <a:avLst/>
          </a:prstGeom>
        </p:spPr>
        <p:txBody>
          <a:bodyPr anchor="t"/>
          <a:lstStyle/>
          <a:p>
            <a:r>
              <a:t>Elastic APM:</a:t>
            </a:r>
          </a:p>
          <a:p>
            <a:pPr lvl="1"/>
            <a:r>
              <a:t>Public Agent API: </a:t>
            </a:r>
            <a:r>
              <a:rPr u="sng">
                <a:hlinkClick r:id="rId2"/>
              </a:rPr>
              <a:t>https://www.elastic.co/guide/en/apm/agent/dotnet/current/public-api.html</a:t>
            </a:r>
            <a:r>
              <a:t> </a:t>
            </a:r>
          </a:p>
          <a:p>
            <a:pPr lvl="1"/>
            <a:r>
              <a:t>Agent.Tracer.StartTransaction()</a:t>
            </a:r>
          </a:p>
          <a:p>
            <a:pPr lvl="1"/>
            <a:r>
              <a:t>Agent.Tracer.CurrentTransaction.StartSpan()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lass MyLibraryObserver : IObserver&lt;KeyValuePair&lt;string, object&gt;&gt;…"/>
          <p:cNvSpPr txBox="1"/>
          <p:nvPr/>
        </p:nvSpPr>
        <p:spPr>
          <a:xfrm>
            <a:off x="376535" y="347662"/>
            <a:ext cx="23630931" cy="1302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 b="1">
                <a:solidFill>
                  <a:srgbClr val="011480"/>
                </a:solidFill>
              </a:rPr>
              <a:t>class </a:t>
            </a:r>
            <a:r>
              <a:t>MyLibraryObserver : IObserver&lt;KeyValuePair&lt;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&gt;&gt;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011480"/>
                </a:solidFill>
              </a:rPr>
              <a:t>readonly </a:t>
            </a:r>
            <a:r>
              <a:rPr b="0">
                <a:solidFill>
                  <a:srgbClr val="000000"/>
                </a:solidFill>
              </a:rPr>
              <a:t>ConcurrentDictionary&lt;</a:t>
            </a:r>
            <a:r>
              <a:rPr>
                <a:solidFill>
                  <a:srgbClr val="011480"/>
                </a:solidFill>
              </a:rPr>
              <a:t>string</a:t>
            </a:r>
            <a:r>
              <a:rPr b="0">
                <a:solidFill>
                  <a:srgbClr val="000000"/>
                </a:solidFill>
              </a:rPr>
              <a:t>, ISpan&gt; </a:t>
            </a:r>
            <a:r>
              <a:t>_concurrentDictionary </a:t>
            </a:r>
            <a:r>
              <a:rPr b="0">
                <a:solidFill>
                  <a:srgbClr val="000000"/>
                </a:solidFill>
              </a:rPr>
              <a:t>=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ConcurrentDictionary&lt;</a:t>
            </a:r>
            <a:r>
              <a:rPr>
                <a:solidFill>
                  <a:srgbClr val="011480"/>
                </a:solidFill>
              </a:rPr>
              <a:t>string</a:t>
            </a:r>
            <a:r>
              <a:rPr b="0">
                <a:solidFill>
                  <a:srgbClr val="000000"/>
                </a:solidFill>
              </a:rPr>
              <a:t>, ISpan&gt;();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OnNext(KeyValuePair&lt;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 kv)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{</a:t>
            </a:r>
          </a:p>
          <a:p>
            <a:pPr algn="l" defTabSz="642937">
              <a:defRPr sz="23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</a:t>
            </a:r>
            <a:r>
              <a:t>switch </a:t>
            </a:r>
            <a:r>
              <a:rPr b="0">
                <a:solidFill>
                  <a:srgbClr val="000000"/>
                </a:solidFill>
              </a:rPr>
              <a:t>(kv.</a:t>
            </a:r>
            <a:r>
              <a:rPr>
                <a:solidFill>
                  <a:srgbClr val="66187A"/>
                </a:solidFill>
              </a:rPr>
              <a:t>Key</a:t>
            </a:r>
            <a:r>
              <a:rPr b="0">
                <a:solidFill>
                  <a:srgbClr val="000000"/>
                </a:solidFill>
              </a:rP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{</a:t>
            </a:r>
          </a:p>
          <a:p>
            <a:pPr algn="l" defTabSz="642937">
              <a:defRPr sz="23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"CalculateAverage.Start"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transaction = Agent.</a:t>
            </a:r>
            <a:r>
              <a:rPr b="1">
                <a:solidFill>
                  <a:srgbClr val="66187A"/>
                </a:solidFill>
              </a:rPr>
              <a:t>Tracer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CurrentTransaction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(transaction != </a:t>
            </a:r>
            <a:r>
              <a:rPr b="1">
                <a:solidFill>
                  <a:srgbClr val="011480"/>
                </a:solidFill>
              </a:rPr>
              <a:t>null </a:t>
            </a:r>
            <a:r>
              <a:t>&amp;&amp; Activity.</a:t>
            </a:r>
            <a:r>
              <a:rPr b="1">
                <a:solidFill>
                  <a:srgbClr val="66187A"/>
                </a:solidFill>
              </a:rPr>
              <a:t>Current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Id </a:t>
            </a:r>
            <a:r>
              <a:t>!= 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{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span = transaction.StartSpan(</a:t>
            </a:r>
            <a:r>
              <a:rPr b="1">
                <a:solidFill>
                  <a:srgbClr val="018001"/>
                </a:solidFill>
              </a:rPr>
              <a:t>"CalculateAverage"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"MyLib"</a:t>
            </a:r>
            <a:r>
              <a:t>);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		</a:t>
            </a:r>
            <a:r>
              <a:t>_concurrentDictionary</a:t>
            </a:r>
            <a:r>
              <a:rPr b="0">
                <a:solidFill>
                  <a:srgbClr val="000000"/>
                </a:solidFill>
              </a:rPr>
              <a:t>.TryAdd(Activity.</a:t>
            </a:r>
            <a:r>
              <a:t>Current</a:t>
            </a:r>
            <a:r>
              <a:rPr b="0">
                <a:solidFill>
                  <a:srgbClr val="000000"/>
                </a:solidFill>
              </a:rPr>
              <a:t>.</a:t>
            </a:r>
            <a:r>
              <a:t>Id</a:t>
            </a:r>
            <a:r>
              <a:rPr b="0">
                <a:solidFill>
                  <a:srgbClr val="000000"/>
                </a:solidFill>
              </a:rPr>
              <a:t>, span);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"CalculateAverage.Stop"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(Activity.</a:t>
            </a:r>
            <a:r>
              <a:rPr b="1">
                <a:solidFill>
                  <a:srgbClr val="66187A"/>
                </a:solidFill>
              </a:rPr>
              <a:t>Current </a:t>
            </a:r>
            <a:r>
              <a:t>!= </a:t>
            </a:r>
            <a:r>
              <a:rPr b="1">
                <a:solidFill>
                  <a:srgbClr val="011480"/>
                </a:solidFill>
              </a:rPr>
              <a:t>null </a:t>
            </a:r>
            <a:r>
              <a:t>&amp;&amp;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	    </a:t>
            </a:r>
            <a:r>
              <a:t>_concurrentDictionary</a:t>
            </a:r>
            <a:r>
              <a:rPr b="0">
                <a:solidFill>
                  <a:srgbClr val="000000"/>
                </a:solidFill>
              </a:rPr>
              <a:t>.Remove(Activity.</a:t>
            </a:r>
            <a:r>
              <a:t>Current</a:t>
            </a:r>
            <a:r>
              <a:rPr b="0">
                <a:solidFill>
                  <a:srgbClr val="000000"/>
                </a:solidFill>
              </a:rPr>
              <a:t>.</a:t>
            </a:r>
            <a:r>
              <a:t>Id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out </a:t>
            </a:r>
            <a:r>
              <a:rPr b="0">
                <a:solidFill>
                  <a:srgbClr val="000000"/>
                </a:solidFill>
              </a:rPr>
              <a:t>ISpan currentSpan))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{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.GetType().GetTypeInfo().GetDeclaredProperty(</a:t>
            </a:r>
            <a:r>
              <a:rPr b="1">
                <a:solidFill>
                  <a:srgbClr val="018001"/>
                </a:solidFill>
              </a:rPr>
              <a:t>“Result"</a:t>
            </a:r>
            <a:r>
              <a:t>).GetValue(kv.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) is double result)					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	currentSpan.</a:t>
            </a:r>
            <a:r>
              <a:rPr b="1">
                <a:solidFill>
                  <a:srgbClr val="66187A"/>
                </a:solidFill>
              </a:rPr>
              <a:t>Labels</a:t>
            </a:r>
            <a:r>
              <a:t>[</a:t>
            </a:r>
            <a:r>
              <a:rPr b="1">
                <a:solidFill>
                  <a:srgbClr val="018001"/>
                </a:solidFill>
              </a:rPr>
              <a:t>"Result"</a:t>
            </a:r>
            <a:r>
              <a:t>] = result.ToString();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foreach 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tag </a:t>
            </a:r>
            <a:r>
              <a:rPr b="1">
                <a:solidFill>
                  <a:srgbClr val="011480"/>
                </a:solidFill>
              </a:rPr>
              <a:t>in </a:t>
            </a:r>
            <a:r>
              <a:t>Activity.</a:t>
            </a:r>
            <a:r>
              <a:rPr b="1">
                <a:solidFill>
                  <a:srgbClr val="66187A"/>
                </a:solidFill>
              </a:rPr>
              <a:t>Current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Tags</a:t>
            </a:r>
            <a: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	currentSpan.</a:t>
            </a:r>
            <a:r>
              <a:rPr b="1">
                <a:solidFill>
                  <a:srgbClr val="66187A"/>
                </a:solidFill>
              </a:rPr>
              <a:t>Labels</a:t>
            </a:r>
            <a:r>
              <a:t>[</a:t>
            </a:r>
            <a:r>
              <a:rPr b="1">
                <a:solidFill>
                  <a:srgbClr val="018001"/>
                </a:solidFill>
              </a:rPr>
              <a:t>$"tag - {</a:t>
            </a:r>
            <a:r>
              <a:t>tag.</a:t>
            </a:r>
            <a:r>
              <a:rPr b="1">
                <a:solidFill>
                  <a:srgbClr val="66187A"/>
                </a:solidFill>
              </a:rPr>
              <a:t>Key</a:t>
            </a:r>
            <a:r>
              <a:rPr b="1">
                <a:solidFill>
                  <a:srgbClr val="018001"/>
                </a:solidFill>
              </a:rPr>
              <a:t>}"</a:t>
            </a:r>
            <a:r>
              <a:t>] = tag.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currentSpan.End();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algn="l" defTabSz="642937"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t>default</a:t>
            </a:r>
            <a:r>
              <a:rPr b="0"/>
              <a:t>:</a:t>
            </a:r>
          </a:p>
          <a:p>
            <a:pPr algn="l" defTabSz="642937">
              <a:defRPr sz="2300" b="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/>
              <a:t>break</a:t>
            </a:r>
            <a:r>
              <a:t>;</a:t>
            </a:r>
          </a:p>
          <a:p>
            <a:pPr algn="l" defTabSz="642937">
              <a:defRPr sz="2300" b="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}</a:t>
            </a:r>
          </a:p>
        </p:txBody>
      </p:sp>
      <p:sp>
        <p:nvSpPr>
          <p:cNvPr id="303" name="Rectangle"/>
          <p:cNvSpPr/>
          <p:nvPr/>
        </p:nvSpPr>
        <p:spPr>
          <a:xfrm>
            <a:off x="3200400" y="3352800"/>
            <a:ext cx="12311162" cy="2894906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457231" y="955026"/>
            <a:ext cx="20058857" cy="568326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4094911" y="7819079"/>
            <a:ext cx="18780077" cy="3013373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 advAuto="0"/>
      <p:bldP spid="303" grpId="1" animBg="1" advAuto="0"/>
      <p:bldP spid="304" grpId="0" animBg="1" advAuto="0"/>
      <p:bldP spid="304" grpId="1" animBg="1" advAuto="0"/>
      <p:bldP spid="305" grpId="0" animBg="1" advAuto="0"/>
      <p:bldP spid="305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lass MyLibraryObserver : IObserver&lt;KeyValuePair&lt;string, object&gt;&gt;…"/>
          <p:cNvSpPr txBox="1"/>
          <p:nvPr/>
        </p:nvSpPr>
        <p:spPr>
          <a:xfrm>
            <a:off x="1217665" y="287337"/>
            <a:ext cx="23193016" cy="131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 : IObserver&lt;KeyValuePair&lt;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private</a:t>
            </a:r>
            <a:r>
              <a:t> TelemetryClient _telemetryClient;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(TelemetryClient telemetryClient) =&gt; _telemetryClient = telemetryClient;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 kv)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switch</a:t>
            </a:r>
            <a:r>
              <a:t> (kv.Key)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"CalculateAverage.Start"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_telemetryClient.TrackEvent(</a:t>
            </a:r>
            <a:r>
              <a:rPr>
                <a:solidFill>
                  <a:srgbClr val="B4261A"/>
                </a:solidFill>
              </a:rPr>
              <a:t>"CalculateAverageAsync.Start"</a:t>
            </a:r>
            <a: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"CalculateAverage.Stop"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properties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Dictionary&lt;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&gt;();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(Activity.Current != </a:t>
            </a:r>
            <a:r>
              <a:rPr>
                <a:solidFill>
                  <a:srgbClr val="0433FF"/>
                </a:solidFill>
              </a:rPr>
              <a:t>null</a:t>
            </a:r>
            <a:r>
              <a:t>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{			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           </a:t>
            </a:r>
            <a:r>
              <a:rPr>
                <a:solidFill>
                  <a:srgbClr val="0433FF"/>
                </a:solidFill>
              </a:rPr>
              <a:t>foreach</a:t>
            </a:r>
            <a:r>
              <a:t> (var tag </a:t>
            </a:r>
            <a:r>
              <a:rPr>
                <a:solidFill>
                  <a:srgbClr val="0433FF"/>
                </a:solidFill>
              </a:rPr>
              <a:t>in</a:t>
            </a:r>
            <a:r>
              <a:t> Activity.Current.Tags)  properties.Add(tag.Key, tag.Value);					</a:t>
            </a:r>
          </a:p>
          <a:p>
            <a:pPr lvl="3" indent="0"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   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“Result"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result)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properties.Add(</a:t>
            </a:r>
            <a:r>
              <a:rPr>
                <a:solidFill>
                  <a:srgbClr val="B4261A"/>
                </a:solidFill>
              </a:rPr>
              <a:t>"Result"</a:t>
            </a:r>
            <a:r>
              <a:t>, result.ToString());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_telemetryClient.TrackEvent(</a:t>
            </a:r>
            <a:r>
              <a:rPr>
                <a:solidFill>
                  <a:srgbClr val="B4261A"/>
                </a:solidFill>
              </a:rPr>
              <a:t>"CalculateAverageAsync.Stop"</a:t>
            </a:r>
            <a:r>
              <a:t>, properties);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t>default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95" name="Rectangle"/>
          <p:cNvSpPr/>
          <p:nvPr/>
        </p:nvSpPr>
        <p:spPr>
          <a:xfrm>
            <a:off x="3251200" y="4826000"/>
            <a:ext cx="8444806" cy="575370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Rectangle"/>
          <p:cNvSpPr/>
          <p:nvPr/>
        </p:nvSpPr>
        <p:spPr>
          <a:xfrm>
            <a:off x="2126861" y="1059025"/>
            <a:ext cx="5570141" cy="575370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3251200" y="6375400"/>
            <a:ext cx="14023479" cy="4503639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 advAuto="0"/>
      <p:bldP spid="295" grpId="1" animBg="1" advAuto="0"/>
      <p:bldP spid="296" grpId="0" animBg="1" advAuto="0"/>
      <p:bldP spid="296" grpId="1" animBg="1" advAuto="0"/>
      <p:bldP spid="29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ctivity vs. direct usage of the library"/>
          <p:cNvSpPr txBox="1">
            <a:spLocks noGrp="1"/>
          </p:cNvSpPr>
          <p:nvPr>
            <p:ph type="title"/>
          </p:nvPr>
        </p:nvSpPr>
        <p:spPr>
          <a:xfrm>
            <a:off x="3626591" y="-566131"/>
            <a:ext cx="17130818" cy="3036095"/>
          </a:xfrm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r>
              <a:t>Activity vs. direct usage of the library</a:t>
            </a:r>
          </a:p>
        </p:txBody>
      </p:sp>
      <p:sp>
        <p:nvSpPr>
          <p:cNvPr id="311" name="Shouldn’t we just do this?"/>
          <p:cNvSpPr txBox="1">
            <a:spLocks noGrp="1"/>
          </p:cNvSpPr>
          <p:nvPr>
            <p:ph type="body" sz="quarter" idx="1"/>
          </p:nvPr>
        </p:nvSpPr>
        <p:spPr>
          <a:xfrm>
            <a:off x="1195410" y="1796676"/>
            <a:ext cx="15609095" cy="1286082"/>
          </a:xfrm>
          <a:prstGeom prst="rect">
            <a:avLst/>
          </a:prstGeom>
        </p:spPr>
        <p:txBody>
          <a:bodyPr/>
          <a:lstStyle/>
          <a:p>
            <a:r>
              <a:t>Shouldn’t we just do this? </a:t>
            </a:r>
          </a:p>
        </p:txBody>
      </p:sp>
      <p:sp>
        <p:nvSpPr>
          <p:cNvPr id="312" name="class MyLibrary…"/>
          <p:cNvSpPr txBox="1"/>
          <p:nvPr/>
        </p:nvSpPr>
        <p:spPr>
          <a:xfrm>
            <a:off x="3166184" y="3382496"/>
            <a:ext cx="20529165" cy="108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solidFill>
                  <a:srgbClr val="33A2B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0433FF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MyLibrary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CalculateAverage(IEnumerable&lt;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avgValue = items.Average();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avgValue;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 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4201762" y="8065133"/>
            <a:ext cx="1295750" cy="4884132"/>
            <a:chOff x="0" y="2017712"/>
            <a:chExt cx="1295749" cy="4884131"/>
          </a:xfrm>
        </p:grpSpPr>
        <p:sp>
          <p:nvSpPr>
            <p:cNvPr id="313" name="var span = Agent.Tracer.CurrentTransaction.StartSpan(nameof(CalculateAverage), &quot;CustomSpan&quot;);…"/>
            <p:cNvSpPr/>
            <p:nvPr/>
          </p:nvSpPr>
          <p:spPr>
            <a:xfrm>
              <a:off x="25749" y="201771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var</a:t>
              </a:r>
              <a:r>
                <a:t> span = Agent.Tracer.CurrentTransaction.StartSpan(nameof(CalculateAverage), </a:t>
              </a:r>
              <a:r>
                <a:rPr>
                  <a:solidFill>
                    <a:srgbClr val="B4261A"/>
                  </a:solidFill>
                </a:rPr>
                <a:t>"CustomSpan"</a:t>
              </a:r>
              <a:r>
                <a:t>);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try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{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  span.Labels[</a:t>
              </a:r>
              <a:r>
                <a:rPr>
                  <a:solidFill>
                    <a:srgbClr val="B4261A"/>
                  </a:solidFill>
                </a:rPr>
                <a:t>"result"</a:t>
              </a:r>
              <a:r>
                <a:t>] = avgValue;</a:t>
              </a:r>
            </a:p>
          </p:txBody>
        </p:sp>
        <p:sp>
          <p:nvSpPr>
            <p:cNvPr id="314" name="}…"/>
            <p:cNvSpPr/>
            <p:nvPr/>
          </p:nvSpPr>
          <p:spPr>
            <a:xfrm>
              <a:off x="0" y="563184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}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catch</a:t>
              </a:r>
              <a:r>
                <a:t> (Exception e) {  span.CaptureException(e); throw; 	}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finally </a:t>
              </a:r>
              <a:r>
                <a:rPr>
                  <a:solidFill>
                    <a:srgbClr val="000000"/>
                  </a:solidFill>
                </a:rPr>
                <a:t>{ span.End();  }</a:t>
              </a:r>
            </a:p>
          </p:txBody>
        </p:sp>
      </p:grpSp>
      <p:sp>
        <p:nvSpPr>
          <p:cNvPr id="316" name="Arrow"/>
          <p:cNvSpPr/>
          <p:nvPr/>
        </p:nvSpPr>
        <p:spPr>
          <a:xfrm>
            <a:off x="1587400" y="5867400"/>
            <a:ext cx="2472433" cy="1066503"/>
          </a:xfrm>
          <a:prstGeom prst="rightArrow">
            <a:avLst>
              <a:gd name="adj1" fmla="val 32000"/>
              <a:gd name="adj2" fmla="val 7582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7437 0.196296" pathEditMode="relative">
                                      <p:cBhvr>
                                        <p:cTn id="1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437 0.196296 L -0.009709 0.409259" pathEditMode="relative">
                                      <p:cBhvr>
                                        <p:cTn id="2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 advAuto="0"/>
      <p:bldP spid="316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ctivity vs. direct usage of AI/OT etc."/>
          <p:cNvSpPr txBox="1">
            <a:spLocks noGrp="1"/>
          </p:cNvSpPr>
          <p:nvPr>
            <p:ph type="title"/>
          </p:nvPr>
        </p:nvSpPr>
        <p:spPr>
          <a:xfrm>
            <a:off x="3234332" y="-184547"/>
            <a:ext cx="17915336" cy="3036094"/>
          </a:xfrm>
          <a:prstGeom prst="rect">
            <a:avLst/>
          </a:prstGeom>
        </p:spPr>
        <p:txBody>
          <a:bodyPr/>
          <a:lstStyle>
            <a:lvl1pPr defTabSz="673655">
              <a:defRPr sz="9184"/>
            </a:lvl1pPr>
          </a:lstStyle>
          <a:p>
            <a:r>
              <a:t>Activity vs. direct usage of AI/OT etc.</a:t>
            </a:r>
          </a:p>
        </p:txBody>
      </p:sp>
      <p:sp>
        <p:nvSpPr>
          <p:cNvPr id="319" name="It depends!…"/>
          <p:cNvSpPr txBox="1">
            <a:spLocks noGrp="1"/>
          </p:cNvSpPr>
          <p:nvPr>
            <p:ph type="body" idx="1"/>
          </p:nvPr>
        </p:nvSpPr>
        <p:spPr>
          <a:xfrm>
            <a:off x="2111077" y="2709564"/>
            <a:ext cx="20669251" cy="9700222"/>
          </a:xfrm>
          <a:prstGeom prst="rect">
            <a:avLst/>
          </a:prstGeom>
        </p:spPr>
        <p:txBody>
          <a:bodyPr/>
          <a:lstStyle/>
          <a:p>
            <a:pPr marL="427831" indent="-427831" defTabSz="575071">
              <a:spcBef>
                <a:spcPts val="4100"/>
              </a:spcBef>
              <a:defRPr sz="3080"/>
            </a:pPr>
            <a:r>
              <a:t>It depends!</a:t>
            </a:r>
          </a:p>
          <a:p>
            <a:pPr marL="427831" indent="-427831" defTabSz="575071">
              <a:spcBef>
                <a:spcPts val="4100"/>
              </a:spcBef>
              <a:defRPr sz="3080"/>
            </a:pPr>
            <a:r>
              <a:t>Using DiagnosticSource&amp;Activity and bridging - </a:t>
            </a:r>
            <a:r>
              <a:rPr b="1"/>
              <a:t>Pros</a:t>
            </a:r>
            <a:r>
              <a:t>: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Part of the framework - no extra dependency needed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Designed and maintained by Microsoft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Very light-weight and small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No vendor lock-in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DiagnosticSource is there since .NET Core 1.0 and with high probability it won’t go away (other tools sometimes don’t even reach version 1.0)</a:t>
            </a:r>
          </a:p>
          <a:p>
            <a:pPr marL="427831" indent="-427831" defTabSz="575071">
              <a:spcBef>
                <a:spcPts val="4100"/>
              </a:spcBef>
              <a:defRPr sz="3080"/>
            </a:pPr>
            <a:r>
              <a:t>Using DiagnosticSource&amp;Activity and bridging - </a:t>
            </a:r>
            <a:r>
              <a:rPr b="1"/>
              <a:t>Cons</a:t>
            </a:r>
            <a:r>
              <a:t>: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Additional overhead of the bridging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build="p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t>Observability tools (Application Insights, Elastic APM, etc): telemetry data from production, correlated logs+metrics+traces </a:t>
            </a:r>
          </a:p>
          <a:p>
            <a:r>
              <a:t>Manual instrumentation in .NET: Activity and DiagnosticSource</a:t>
            </a:r>
          </a:p>
          <a:p>
            <a:r>
              <a:t>TelemetryClient in Application Insights, Public API in Elastic APM: bridge your activities</a:t>
            </a:r>
          </a:p>
          <a:p>
            <a:r>
              <a:t>Distributed tracing, W3C Trace Context: standards for tracing across services</a:t>
            </a:r>
          </a:p>
          <a:p>
            <a:r>
              <a:t>OpenTelemetry: OpenSource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u="sng" dirty="0">
                <a:hlinkClick r:id="rId4"/>
              </a:rPr>
              <a:t>https://bit.ly/2ksf65E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code: </a:t>
            </a:r>
            <a:r>
              <a:rPr lang="en-US" dirty="0">
                <a:uFill>
                  <a:solidFill>
                    <a:srgbClr val="44546A"/>
                  </a:solidFill>
                </a:uFill>
              </a:rPr>
              <a:t>https://bit.ly/2T7xQom</a:t>
            </a:r>
            <a:endParaRPr lang="en-US"/>
          </a:p>
          <a:p>
            <a:pPr marL="457200" indent="-457200"/>
            <a:endParaRPr u="sng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2"/>
            </a:endParaRPr>
          </a:p>
          <a:p>
            <a:pPr marL="457200" indent="-457200"/>
            <a:r>
              <a:t>Twitter: @gregkalapos</a:t>
            </a:r>
            <a:br>
              <a:rPr dirty="0"/>
            </a:br>
            <a:r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/>
              </a:rPr>
              <a:t>https://twitter.com/gregkalapos</a:t>
            </a:r>
            <a:r>
              <a:t>)</a:t>
            </a:r>
          </a:p>
          <a:p>
            <a:pPr marL="457200" indent="-457200"/>
            <a:endParaRPr/>
          </a:p>
          <a:p>
            <a:pPr marL="457200" indent="-457200"/>
            <a:r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4"/>
            <a:ext cx="11532043" cy="2442277"/>
            <a:chOff x="0" y="0"/>
            <a:chExt cx="11532042" cy="2442276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2944247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1508</Words>
  <Application>Microsoft Office PowerPoint</Application>
  <PresentationFormat>Custom</PresentationFormat>
  <Paragraphs>408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 Web: http://kalapos.net Twitter: @gregkalapos</vt:lpstr>
      <vt:lpstr>Slides and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Architecture</vt:lpstr>
      <vt:lpstr>OpenTelemetry .NET</vt:lpstr>
      <vt:lpstr>Demo</vt:lpstr>
      <vt:lpstr>How is data automatically captured? DiagnosticSource &amp; Activity</vt:lpstr>
      <vt:lpstr>Diagnostic Source</vt:lpstr>
      <vt:lpstr> Instrument with DiagnosticSource</vt:lpstr>
      <vt:lpstr>PowerPoint Presentation</vt:lpstr>
      <vt:lpstr>Receiver</vt:lpstr>
      <vt:lpstr>PowerPoint Presentation</vt:lpstr>
      <vt:lpstr>PowerPoint Presentation</vt:lpstr>
      <vt:lpstr>Demo</vt:lpstr>
      <vt:lpstr>DiagnosticSource in HttpClient</vt:lpstr>
      <vt:lpstr>Demo</vt:lpstr>
      <vt:lpstr>HttpClient - DiagnosticSource</vt:lpstr>
      <vt:lpstr>DiagnosticSource  Used by</vt:lpstr>
      <vt:lpstr>Activity</vt:lpstr>
      <vt:lpstr>Activity</vt:lpstr>
      <vt:lpstr>Activity.Current</vt:lpstr>
      <vt:lpstr>Demo</vt:lpstr>
      <vt:lpstr>DiagnosticSource &amp; Activity  How to put the data to AI/Elastic APM or any other tool?</vt:lpstr>
      <vt:lpstr>PowerPoint Presentation</vt:lpstr>
      <vt:lpstr>PowerPoint Presentation</vt:lpstr>
      <vt:lpstr>Activity vs. direct usage of the library</vt:lpstr>
      <vt:lpstr>Activity vs. direct usage of AI/OT etc.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Gergely Kalapos</cp:lastModifiedBy>
  <cp:revision>199</cp:revision>
  <dcterms:modified xsi:type="dcterms:W3CDTF">2020-02-25T22:07:55Z</dcterms:modified>
</cp:coreProperties>
</file>